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9" r:id="rId2"/>
    <p:sldId id="257" r:id="rId3"/>
    <p:sldId id="258" r:id="rId4"/>
    <p:sldId id="261" r:id="rId5"/>
    <p:sldId id="260" r:id="rId6"/>
    <p:sldId id="262" r:id="rId7"/>
    <p:sldId id="264" r:id="rId8"/>
    <p:sldId id="266"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926" autoAdjust="0"/>
  </p:normalViewPr>
  <p:slideViewPr>
    <p:cSldViewPr snapToGrid="0">
      <p:cViewPr varScale="1">
        <p:scale>
          <a:sx n="55" d="100"/>
          <a:sy n="55" d="100"/>
        </p:scale>
        <p:origin x="132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42AD-EC29-4373-A886-D5BB461EC2C9}" type="datetimeFigureOut">
              <a:rPr lang="en-US" smtClean="0"/>
              <a:t>8/19/2015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13AA45-8066-4FA6-9A8A-FEE0A485C49E}" type="slidenum">
              <a:rPr lang="en-US" smtClean="0"/>
              <a:t>‹#›</a:t>
            </a:fld>
            <a:endParaRPr lang="en-US"/>
          </a:p>
        </p:txBody>
      </p:sp>
    </p:spTree>
    <p:extLst>
      <p:ext uri="{BB962C8B-B14F-4D97-AF65-F5344CB8AC3E}">
        <p14:creationId xmlns:p14="http://schemas.microsoft.com/office/powerpoint/2010/main" val="3320006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1. The plots above both show time series of 27 </a:t>
            </a:r>
            <a:r>
              <a:rPr lang="en-US" dirty="0" err="1" smtClean="0"/>
              <a:t>phylums</a:t>
            </a:r>
            <a:r>
              <a:rPr lang="en-US" dirty="0" smtClean="0"/>
              <a:t> across time span of nearly a year, however the missing values were interpolated with different methods. The plot on the left were interpolated by cubic method, while the one on the right by spline method. Apparently spline method introduces unrealistic negative values, which may become artifacts in the following investigation. The x axis is day in a year, the y axis is relative abundance of a phylum in one day’s sample.</a:t>
            </a:r>
          </a:p>
          <a:p>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1</a:t>
            </a:fld>
            <a:endParaRPr lang="en-US"/>
          </a:p>
        </p:txBody>
      </p:sp>
    </p:spTree>
    <p:extLst>
      <p:ext uri="{BB962C8B-B14F-4D97-AF65-F5344CB8AC3E}">
        <p14:creationId xmlns:p14="http://schemas.microsoft.com/office/powerpoint/2010/main" val="2376555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2. Format is same as figure 1, except the data is from stool samples from subject A.</a:t>
            </a:r>
          </a:p>
          <a:p>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2</a:t>
            </a:fld>
            <a:endParaRPr lang="en-US"/>
          </a:p>
        </p:txBody>
      </p:sp>
    </p:spTree>
    <p:extLst>
      <p:ext uri="{BB962C8B-B14F-4D97-AF65-F5344CB8AC3E}">
        <p14:creationId xmlns:p14="http://schemas.microsoft.com/office/powerpoint/2010/main" val="898140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3. Format is same as figure 1 and 2, except the data is from stool samples from subject B.</a:t>
            </a:r>
          </a:p>
          <a:p>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3</a:t>
            </a:fld>
            <a:endParaRPr lang="en-US"/>
          </a:p>
        </p:txBody>
      </p:sp>
    </p:spTree>
    <p:extLst>
      <p:ext uri="{BB962C8B-B14F-4D97-AF65-F5344CB8AC3E}">
        <p14:creationId xmlns:p14="http://schemas.microsoft.com/office/powerpoint/2010/main" val="1563690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4. Time series (a) and </a:t>
            </a:r>
            <a:r>
              <a:rPr lang="en-US" dirty="0" err="1" smtClean="0"/>
              <a:t>autocorrelograms</a:t>
            </a:r>
            <a:r>
              <a:rPr lang="en-US" dirty="0" smtClean="0"/>
              <a:t> (b) for the top 5 abundant </a:t>
            </a:r>
            <a:r>
              <a:rPr lang="en-US" dirty="0" err="1" smtClean="0"/>
              <a:t>phylums</a:t>
            </a:r>
            <a:r>
              <a:rPr lang="en-US" dirty="0" smtClean="0"/>
              <a:t> in saliva samples from subject A.</a:t>
            </a:r>
          </a:p>
          <a:p>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4</a:t>
            </a:fld>
            <a:endParaRPr lang="en-US"/>
          </a:p>
        </p:txBody>
      </p:sp>
    </p:spTree>
    <p:extLst>
      <p:ext uri="{BB962C8B-B14F-4D97-AF65-F5344CB8AC3E}">
        <p14:creationId xmlns:p14="http://schemas.microsoft.com/office/powerpoint/2010/main" val="3592544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5. A comparison of </a:t>
            </a:r>
            <a:r>
              <a:rPr lang="en-US" dirty="0" err="1" smtClean="0"/>
              <a:t>periodograms</a:t>
            </a:r>
            <a:r>
              <a:rPr lang="en-US" dirty="0" smtClean="0"/>
              <a:t> generated by FFT (a) and Lomb-</a:t>
            </a:r>
            <a:r>
              <a:rPr lang="en-US" dirty="0" err="1" smtClean="0"/>
              <a:t>Scargle</a:t>
            </a:r>
            <a:r>
              <a:rPr lang="en-US" dirty="0" smtClean="0"/>
              <a:t> method (b). The data is </a:t>
            </a:r>
            <a:r>
              <a:rPr lang="en-US" dirty="0" err="1" smtClean="0"/>
              <a:t>Firmicutes</a:t>
            </a:r>
            <a:r>
              <a:rPr lang="en-US" dirty="0" smtClean="0"/>
              <a:t> relative abundance time series from saliva of subject A, and the time period is from day 123 to day 364. The major difference is input time series data for FFT is interpolated for the missing values, while for </a:t>
            </a:r>
            <a:r>
              <a:rPr lang="en-US" dirty="0" err="1" smtClean="0"/>
              <a:t>lomb-scargle</a:t>
            </a:r>
            <a:r>
              <a:rPr lang="en-US" dirty="0" smtClean="0"/>
              <a:t> method the input is raw with missing values. The result shows similar representation of power spectral density, although the background noise is higher in (b), they show similar dominant frequency.</a:t>
            </a:r>
          </a:p>
          <a:p>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5</a:t>
            </a:fld>
            <a:endParaRPr lang="en-US"/>
          </a:p>
        </p:txBody>
      </p:sp>
    </p:spTree>
    <p:extLst>
      <p:ext uri="{BB962C8B-B14F-4D97-AF65-F5344CB8AC3E}">
        <p14:creationId xmlns:p14="http://schemas.microsoft.com/office/powerpoint/2010/main" val="2410404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6. </a:t>
            </a:r>
            <a:r>
              <a:rPr lang="en-US" dirty="0" err="1" smtClean="0"/>
              <a:t>Autocorrelograms</a:t>
            </a:r>
            <a:r>
              <a:rPr lang="en-US" baseline="0" dirty="0" smtClean="0"/>
              <a:t> for each of the time region a, b and c. This subject was relocating from a major American metropolitan area to the capital of a developing nation in Southeast Asia between days 71 and 122 of the study. This subject was exposed to a novel diet and environment while traveling and had diarrhea on days 80 to 85 and 104 to 113 (during which most of data points are missing). The </a:t>
            </a:r>
            <a:r>
              <a:rPr lang="en-US" baseline="0" dirty="0" err="1" smtClean="0"/>
              <a:t>autocorrelograms</a:t>
            </a:r>
            <a:r>
              <a:rPr lang="en-US" baseline="0" dirty="0" smtClean="0"/>
              <a:t> shows very distinctive patterns during different time region, indicating drastic changes in phylum abundance periodicity in response to life style changes. One thing to notice is, during the traveling period(b), the top 5 </a:t>
            </a:r>
            <a:r>
              <a:rPr lang="en-US" baseline="0" dirty="0" err="1" smtClean="0"/>
              <a:t>phylums</a:t>
            </a:r>
            <a:r>
              <a:rPr lang="en-US" baseline="0" dirty="0" smtClean="0"/>
              <a:t> showed consistent periodicity at 13 days, which does not exist before or after the travel.</a:t>
            </a:r>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6</a:t>
            </a:fld>
            <a:endParaRPr lang="en-US"/>
          </a:p>
        </p:txBody>
      </p:sp>
    </p:spTree>
    <p:extLst>
      <p:ext uri="{BB962C8B-B14F-4D97-AF65-F5344CB8AC3E}">
        <p14:creationId xmlns:p14="http://schemas.microsoft.com/office/powerpoint/2010/main" val="4131311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7. FFT PSD </a:t>
            </a:r>
            <a:r>
              <a:rPr lang="en-US" baseline="0" dirty="0" smtClean="0"/>
              <a:t>for each of the time region a, b and c. The time events are the same as in figure 6. The FFT PSD shows the dominant frequency shifted from round 30 days (</a:t>
            </a:r>
            <a:r>
              <a:rPr lang="en-US" baseline="0" dirty="0" err="1" smtClean="0"/>
              <a:t>freq</a:t>
            </a:r>
            <a:r>
              <a:rPr lang="en-US" baseline="0" dirty="0" smtClean="0"/>
              <a:t> = 0.034 cycles/day) to 13 days (</a:t>
            </a:r>
            <a:r>
              <a:rPr lang="en-US" altLang="zh-CN" baseline="0" dirty="0" err="1" smtClean="0"/>
              <a:t>freq</a:t>
            </a:r>
            <a:r>
              <a:rPr lang="en-US" altLang="zh-CN" baseline="0" dirty="0" smtClean="0"/>
              <a:t> = 0.079 cycles/day) and then back to 30 days or more. </a:t>
            </a:r>
            <a:endParaRPr lang="en-US" dirty="0" smtClean="0"/>
          </a:p>
          <a:p>
            <a:endParaRPr lang="en-US" dirty="0"/>
          </a:p>
        </p:txBody>
      </p:sp>
      <p:sp>
        <p:nvSpPr>
          <p:cNvPr id="4" name="Slide Number Placeholder 3"/>
          <p:cNvSpPr>
            <a:spLocks noGrp="1"/>
          </p:cNvSpPr>
          <p:nvPr>
            <p:ph type="sldNum" sz="quarter" idx="10"/>
          </p:nvPr>
        </p:nvSpPr>
        <p:spPr/>
        <p:txBody>
          <a:bodyPr/>
          <a:lstStyle/>
          <a:p>
            <a:fld id="{BC13AA45-8066-4FA6-9A8A-FEE0A485C49E}" type="slidenum">
              <a:rPr lang="en-US" smtClean="0"/>
              <a:t>7</a:t>
            </a:fld>
            <a:endParaRPr lang="en-US"/>
          </a:p>
        </p:txBody>
      </p:sp>
    </p:spTree>
    <p:extLst>
      <p:ext uri="{BB962C8B-B14F-4D97-AF65-F5344CB8AC3E}">
        <p14:creationId xmlns:p14="http://schemas.microsoft.com/office/powerpoint/2010/main" val="2163716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a:t>
            </a:r>
            <a:r>
              <a:rPr lang="en-US" altLang="zh-CN" dirty="0" smtClean="0"/>
              <a:t>8</a:t>
            </a:r>
            <a:r>
              <a:rPr lang="en-US" dirty="0" smtClean="0"/>
              <a:t>. </a:t>
            </a:r>
            <a:r>
              <a:rPr lang="en-US" dirty="0" smtClean="0"/>
              <a:t>FFT </a:t>
            </a:r>
            <a:r>
              <a:rPr lang="en-US" dirty="0" smtClean="0"/>
              <a:t>phase response </a:t>
            </a:r>
            <a:r>
              <a:rPr lang="en-US" baseline="0" dirty="0" smtClean="0"/>
              <a:t>for </a:t>
            </a:r>
            <a:r>
              <a:rPr lang="en-US" baseline="0" dirty="0" smtClean="0"/>
              <a:t>each of the time region a, b and c. The time events are the same as in figure 6. </a:t>
            </a:r>
            <a:r>
              <a:rPr lang="en-US" baseline="0" dirty="0" smtClean="0"/>
              <a:t>Those phase responses show almost linearly decreasing trend, not sure about </a:t>
            </a:r>
            <a:r>
              <a:rPr lang="en-US" baseline="0" smtClean="0"/>
              <a:t>the interpretation yet…</a:t>
            </a:r>
            <a:endParaRPr lang="en-US" dirty="0" smtClean="0"/>
          </a:p>
        </p:txBody>
      </p:sp>
      <p:sp>
        <p:nvSpPr>
          <p:cNvPr id="4" name="Slide Number Placeholder 3"/>
          <p:cNvSpPr>
            <a:spLocks noGrp="1"/>
          </p:cNvSpPr>
          <p:nvPr>
            <p:ph type="sldNum" sz="quarter" idx="10"/>
          </p:nvPr>
        </p:nvSpPr>
        <p:spPr/>
        <p:txBody>
          <a:bodyPr/>
          <a:lstStyle/>
          <a:p>
            <a:fld id="{BC13AA45-8066-4FA6-9A8A-FEE0A485C49E}" type="slidenum">
              <a:rPr lang="en-US" smtClean="0"/>
              <a:t>8</a:t>
            </a:fld>
            <a:endParaRPr lang="en-US"/>
          </a:p>
        </p:txBody>
      </p:sp>
    </p:spTree>
    <p:extLst>
      <p:ext uri="{BB962C8B-B14F-4D97-AF65-F5344CB8AC3E}">
        <p14:creationId xmlns:p14="http://schemas.microsoft.com/office/powerpoint/2010/main" val="885828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a:t>
            </a:r>
            <a:r>
              <a:rPr lang="en-US" dirty="0" smtClean="0"/>
              <a:t>9. </a:t>
            </a:r>
            <a:r>
              <a:rPr lang="en-US" dirty="0" smtClean="0"/>
              <a:t>Lomb-</a:t>
            </a:r>
            <a:r>
              <a:rPr lang="en-US" dirty="0" err="1" smtClean="0"/>
              <a:t>Scargle</a:t>
            </a:r>
            <a:r>
              <a:rPr lang="en-US" dirty="0" smtClean="0"/>
              <a:t> PSD </a:t>
            </a:r>
            <a:r>
              <a:rPr lang="en-US" baseline="0" dirty="0" smtClean="0"/>
              <a:t>for each of the time region a, b and c. The time events are the same as in figure 6. The Lomb-</a:t>
            </a:r>
            <a:r>
              <a:rPr lang="en-US" baseline="0" dirty="0" err="1" smtClean="0"/>
              <a:t>Scargle</a:t>
            </a:r>
            <a:r>
              <a:rPr lang="en-US" baseline="0" dirty="0" smtClean="0"/>
              <a:t> PSD shows  similar trend as </a:t>
            </a:r>
            <a:r>
              <a:rPr lang="en-US" altLang="zh-CN" baseline="0" dirty="0" smtClean="0"/>
              <a:t>FFT PSD, where </a:t>
            </a:r>
            <a:r>
              <a:rPr lang="en-US" baseline="0" dirty="0" smtClean="0"/>
              <a:t>the dominant frequency shifted from round 30 days (</a:t>
            </a:r>
            <a:r>
              <a:rPr lang="en-US" baseline="0" dirty="0" err="1" smtClean="0"/>
              <a:t>freq</a:t>
            </a:r>
            <a:r>
              <a:rPr lang="en-US" baseline="0" dirty="0" smtClean="0"/>
              <a:t> = 0.034 cycles/day) to 13 days (</a:t>
            </a:r>
            <a:r>
              <a:rPr lang="en-US" altLang="zh-CN" baseline="0" dirty="0" err="1" smtClean="0"/>
              <a:t>freq</a:t>
            </a:r>
            <a:r>
              <a:rPr lang="en-US" altLang="zh-CN" baseline="0" dirty="0" smtClean="0"/>
              <a:t> = 0.079 cycles/day) and then back to 30 days or more. </a:t>
            </a:r>
            <a:endParaRPr lang="en-US" dirty="0" smtClean="0"/>
          </a:p>
        </p:txBody>
      </p:sp>
      <p:sp>
        <p:nvSpPr>
          <p:cNvPr id="4" name="Slide Number Placeholder 3"/>
          <p:cNvSpPr>
            <a:spLocks noGrp="1"/>
          </p:cNvSpPr>
          <p:nvPr>
            <p:ph type="sldNum" sz="quarter" idx="10"/>
          </p:nvPr>
        </p:nvSpPr>
        <p:spPr/>
        <p:txBody>
          <a:bodyPr/>
          <a:lstStyle/>
          <a:p>
            <a:fld id="{BC13AA45-8066-4FA6-9A8A-FEE0A485C49E}" type="slidenum">
              <a:rPr lang="en-US" smtClean="0"/>
              <a:t>9</a:t>
            </a:fld>
            <a:endParaRPr lang="en-US"/>
          </a:p>
        </p:txBody>
      </p:sp>
    </p:spTree>
    <p:extLst>
      <p:ext uri="{BB962C8B-B14F-4D97-AF65-F5344CB8AC3E}">
        <p14:creationId xmlns:p14="http://schemas.microsoft.com/office/powerpoint/2010/main" val="2759321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20833B-F563-4D27-8862-A4C121C5FCF8}" type="datetimeFigureOut">
              <a:rPr lang="en-US" smtClean="0"/>
              <a:t>8/19/2015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2736280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20833B-F563-4D27-8862-A4C121C5FCF8}" type="datetimeFigureOut">
              <a:rPr lang="en-US" smtClean="0"/>
              <a:t>8/19/2015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2647560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20833B-F563-4D27-8862-A4C121C5FCF8}" type="datetimeFigureOut">
              <a:rPr lang="en-US" smtClean="0"/>
              <a:t>8/19/2015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197572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20833B-F563-4D27-8862-A4C121C5FCF8}" type="datetimeFigureOut">
              <a:rPr lang="en-US" smtClean="0"/>
              <a:t>8/19/2015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2941085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20833B-F563-4D27-8862-A4C121C5FCF8}" type="datetimeFigureOut">
              <a:rPr lang="en-US" smtClean="0"/>
              <a:t>8/19/2015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789371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20833B-F563-4D27-8862-A4C121C5FCF8}" type="datetimeFigureOut">
              <a:rPr lang="en-US" smtClean="0"/>
              <a:t>8/19/2015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4185621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20833B-F563-4D27-8862-A4C121C5FCF8}" type="datetimeFigureOut">
              <a:rPr lang="en-US" smtClean="0"/>
              <a:t>8/19/2015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3215692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20833B-F563-4D27-8862-A4C121C5FCF8}" type="datetimeFigureOut">
              <a:rPr lang="en-US" smtClean="0"/>
              <a:t>8/19/2015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3971472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20833B-F563-4D27-8862-A4C121C5FCF8}" type="datetimeFigureOut">
              <a:rPr lang="en-US" smtClean="0"/>
              <a:t>8/19/2015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60878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20833B-F563-4D27-8862-A4C121C5FCF8}" type="datetimeFigureOut">
              <a:rPr lang="en-US" smtClean="0"/>
              <a:t>8/19/2015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71875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20833B-F563-4D27-8862-A4C121C5FCF8}" type="datetimeFigureOut">
              <a:rPr lang="en-US" smtClean="0"/>
              <a:t>8/19/2015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EBD8C1-B095-4EBA-9BA1-1045B961A067}" type="slidenum">
              <a:rPr lang="en-US" smtClean="0"/>
              <a:t>‹#›</a:t>
            </a:fld>
            <a:endParaRPr lang="en-US"/>
          </a:p>
        </p:txBody>
      </p:sp>
    </p:spTree>
    <p:extLst>
      <p:ext uri="{BB962C8B-B14F-4D97-AF65-F5344CB8AC3E}">
        <p14:creationId xmlns:p14="http://schemas.microsoft.com/office/powerpoint/2010/main" val="3221193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20833B-F563-4D27-8862-A4C121C5FCF8}" type="datetimeFigureOut">
              <a:rPr lang="en-US" smtClean="0"/>
              <a:t>8/19/2015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EBD8C1-B095-4EBA-9BA1-1045B961A067}" type="slidenum">
              <a:rPr lang="en-US" smtClean="0"/>
              <a:t>‹#›</a:t>
            </a:fld>
            <a:endParaRPr lang="en-US"/>
          </a:p>
        </p:txBody>
      </p:sp>
    </p:spTree>
    <p:extLst>
      <p:ext uri="{BB962C8B-B14F-4D97-AF65-F5344CB8AC3E}">
        <p14:creationId xmlns:p14="http://schemas.microsoft.com/office/powerpoint/2010/main" val="1273102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Relationships>
</file>

<file path=ppt/slides/_rels/slide2.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tif"/></Relationships>
</file>

<file path=ppt/slides/_rels/slide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tif"/></Relationships>
</file>

<file path=ppt/slides/_rels/slide5.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tif"/></Relationships>
</file>

<file path=ppt/slides/_rels/slide6.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tif"/><Relationship Id="rId5" Type="http://schemas.openxmlformats.org/officeDocument/2006/relationships/image" Target="../media/image10.tif"/><Relationship Id="rId4" Type="http://schemas.openxmlformats.org/officeDocument/2006/relationships/image" Target="../media/image6.tif"/></Relationships>
</file>

<file path=ppt/slides/_rels/slide7.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tif"/><Relationship Id="rId5" Type="http://schemas.openxmlformats.org/officeDocument/2006/relationships/image" Target="../media/image13.tif"/><Relationship Id="rId4" Type="http://schemas.openxmlformats.org/officeDocument/2006/relationships/image" Target="../media/image9.tif"/></Relationships>
</file>

<file path=ppt/slides/_rels/slide8.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tif"/><Relationship Id="rId5" Type="http://schemas.openxmlformats.org/officeDocument/2006/relationships/image" Target="../media/image16.tif"/><Relationship Id="rId4" Type="http://schemas.openxmlformats.org/officeDocument/2006/relationships/image" Target="../media/image9.tif"/></Relationships>
</file>

<file path=ppt/slides/_rels/slide9.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tif"/><Relationship Id="rId5" Type="http://schemas.openxmlformats.org/officeDocument/2006/relationships/image" Target="../media/image19.tif"/><Relationship Id="rId4" Type="http://schemas.openxmlformats.org/officeDocument/2006/relationships/image" Target="../media/image18.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6"/>
            <a:ext cx="10425545" cy="538884"/>
          </a:xfrm>
        </p:spPr>
        <p:txBody>
          <a:bodyPr>
            <a:noAutofit/>
          </a:bodyPr>
          <a:lstStyle/>
          <a:p>
            <a:r>
              <a:rPr lang="en-US" altLang="zh-CN" sz="3200" dirty="0" smtClean="0"/>
              <a:t>Comparison of Interpolation Methods: Saliva Subject A</a:t>
            </a:r>
            <a:endParaRPr lang="en-US" sz="32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92388" y="904010"/>
            <a:ext cx="6305646" cy="472923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04010"/>
            <a:ext cx="6227618" cy="4670714"/>
          </a:xfrm>
          <a:prstGeom prst="rect">
            <a:avLst/>
          </a:prstGeom>
        </p:spPr>
      </p:pic>
    </p:spTree>
    <p:extLst>
      <p:ext uri="{BB962C8B-B14F-4D97-AF65-F5344CB8AC3E}">
        <p14:creationId xmlns:p14="http://schemas.microsoft.com/office/powerpoint/2010/main" val="2258930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6"/>
            <a:ext cx="10425545" cy="538884"/>
          </a:xfrm>
        </p:spPr>
        <p:txBody>
          <a:bodyPr>
            <a:noAutofit/>
          </a:bodyPr>
          <a:lstStyle/>
          <a:p>
            <a:r>
              <a:rPr lang="en-US" altLang="zh-CN" sz="3200" dirty="0" smtClean="0"/>
              <a:t>Comparison of Interpolation Methods: Stool Subject A</a:t>
            </a:r>
            <a:endParaRPr lang="en-US" sz="32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92388" y="904010"/>
            <a:ext cx="6305646" cy="4729234"/>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04010"/>
            <a:ext cx="6227618" cy="4670713"/>
          </a:xfrm>
          <a:prstGeom prst="rect">
            <a:avLst/>
          </a:prstGeom>
        </p:spPr>
      </p:pic>
    </p:spTree>
    <p:extLst>
      <p:ext uri="{BB962C8B-B14F-4D97-AF65-F5344CB8AC3E}">
        <p14:creationId xmlns:p14="http://schemas.microsoft.com/office/powerpoint/2010/main" val="1993681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6"/>
            <a:ext cx="10425545" cy="538884"/>
          </a:xfrm>
        </p:spPr>
        <p:txBody>
          <a:bodyPr>
            <a:noAutofit/>
          </a:bodyPr>
          <a:lstStyle/>
          <a:p>
            <a:r>
              <a:rPr lang="en-US" altLang="zh-CN" sz="3200" dirty="0" smtClean="0"/>
              <a:t>Comparison of Interpolation Methods: Stool Subject B</a:t>
            </a:r>
            <a:endParaRPr lang="en-US" sz="32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92388" y="904010"/>
            <a:ext cx="6305646" cy="472923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04010"/>
            <a:ext cx="6227618" cy="4670714"/>
          </a:xfrm>
          <a:prstGeom prst="rect">
            <a:avLst/>
          </a:prstGeom>
        </p:spPr>
      </p:pic>
    </p:spTree>
    <p:extLst>
      <p:ext uri="{BB962C8B-B14F-4D97-AF65-F5344CB8AC3E}">
        <p14:creationId xmlns:p14="http://schemas.microsoft.com/office/powerpoint/2010/main" val="503879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00464"/>
          </a:xfrm>
        </p:spPr>
        <p:txBody>
          <a:bodyPr>
            <a:normAutofit fontScale="90000"/>
          </a:bodyPr>
          <a:lstStyle/>
          <a:p>
            <a:r>
              <a:rPr lang="en-US" sz="3200" dirty="0" smtClean="0"/>
              <a:t>Method---</a:t>
            </a:r>
            <a:r>
              <a:rPr lang="en-US" sz="3200" dirty="0" err="1" smtClean="0"/>
              <a:t>Autocorrelogram</a:t>
            </a:r>
            <a:r>
              <a:rPr lang="en-US" sz="3200" dirty="0" smtClean="0"/>
              <a:t/>
            </a:r>
            <a:br>
              <a:rPr lang="en-US" sz="3200" dirty="0" smtClean="0"/>
            </a:br>
            <a:r>
              <a:rPr lang="en-US" sz="3200" dirty="0" smtClean="0"/>
              <a:t>Saliva A: top 5 abundant </a:t>
            </a:r>
            <a:r>
              <a:rPr lang="en-US" sz="3200" dirty="0" err="1" smtClean="0"/>
              <a:t>phylums</a:t>
            </a:r>
            <a:r>
              <a:rPr lang="en-US" sz="3200" dirty="0" smtClean="0"/>
              <a:t> and </a:t>
            </a:r>
            <a:r>
              <a:rPr lang="en-US" sz="3200" dirty="0" err="1" smtClean="0"/>
              <a:t>autocorrelogram</a:t>
            </a:r>
            <a:endParaRPr lang="en-US" sz="3200"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4883" y="1021082"/>
            <a:ext cx="6657302" cy="4992977"/>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334" y="1362075"/>
            <a:ext cx="5540664" cy="4155498"/>
          </a:xfrm>
          <a:prstGeom prst="rect">
            <a:avLst/>
          </a:prstGeom>
        </p:spPr>
      </p:pic>
      <p:sp>
        <p:nvSpPr>
          <p:cNvPr id="10" name="TextBox 9"/>
          <p:cNvSpPr txBox="1"/>
          <p:nvPr/>
        </p:nvSpPr>
        <p:spPr>
          <a:xfrm>
            <a:off x="654627" y="1021082"/>
            <a:ext cx="352982" cy="369332"/>
          </a:xfrm>
          <a:prstGeom prst="rect">
            <a:avLst/>
          </a:prstGeom>
          <a:noFill/>
        </p:spPr>
        <p:txBody>
          <a:bodyPr wrap="none" rtlCol="0">
            <a:spAutoFit/>
          </a:bodyPr>
          <a:lstStyle/>
          <a:p>
            <a:r>
              <a:rPr lang="en-US" dirty="0" smtClean="0"/>
              <a:t>a.</a:t>
            </a:r>
            <a:endParaRPr lang="en-US" dirty="0"/>
          </a:p>
        </p:txBody>
      </p:sp>
      <p:sp>
        <p:nvSpPr>
          <p:cNvPr id="11" name="TextBox 10"/>
          <p:cNvSpPr txBox="1"/>
          <p:nvPr/>
        </p:nvSpPr>
        <p:spPr>
          <a:xfrm>
            <a:off x="6858000" y="1205748"/>
            <a:ext cx="364202"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2484976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0627"/>
            <a:ext cx="10515600" cy="938501"/>
          </a:xfrm>
        </p:spPr>
        <p:txBody>
          <a:bodyPr>
            <a:normAutofit fontScale="90000"/>
          </a:bodyPr>
          <a:lstStyle/>
          <a:p>
            <a:r>
              <a:rPr lang="en-US" altLang="zh-CN" sz="3200" dirty="0" smtClean="0"/>
              <a:t>Method---Power Spectral Density(PSD)</a:t>
            </a:r>
            <a:r>
              <a:rPr lang="en-US" altLang="zh-CN" sz="3200" dirty="0"/>
              <a:t/>
            </a:r>
            <a:br>
              <a:rPr lang="en-US" altLang="zh-CN" sz="3200" dirty="0"/>
            </a:br>
            <a:r>
              <a:rPr lang="en-US" altLang="zh-CN" sz="3200" dirty="0" smtClean="0"/>
              <a:t>Comparing FFT and </a:t>
            </a:r>
            <a:r>
              <a:rPr lang="en-US" sz="3200" dirty="0" smtClean="0"/>
              <a:t>Lomb-</a:t>
            </a:r>
            <a:r>
              <a:rPr lang="en-US" sz="3200" dirty="0" err="1" smtClean="0"/>
              <a:t>Scargle</a:t>
            </a:r>
            <a:r>
              <a:rPr lang="en-US" sz="3200" dirty="0" smtClean="0"/>
              <a:t> </a:t>
            </a:r>
            <a:r>
              <a:rPr lang="en-US" sz="3200" dirty="0" err="1" smtClean="0"/>
              <a:t>Periodograms</a:t>
            </a:r>
            <a:endParaRPr lang="en-US" sz="32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1976" y="1135494"/>
            <a:ext cx="5524116" cy="4143087"/>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5055" y="1117023"/>
            <a:ext cx="5548745" cy="4161558"/>
          </a:xfrm>
          <a:prstGeom prst="rect">
            <a:avLst/>
          </a:prstGeom>
        </p:spPr>
      </p:pic>
      <p:sp>
        <p:nvSpPr>
          <p:cNvPr id="8" name="TextBox 7"/>
          <p:cNvSpPr txBox="1"/>
          <p:nvPr/>
        </p:nvSpPr>
        <p:spPr>
          <a:xfrm>
            <a:off x="838200" y="1423555"/>
            <a:ext cx="352982" cy="369332"/>
          </a:xfrm>
          <a:prstGeom prst="rect">
            <a:avLst/>
          </a:prstGeom>
          <a:noFill/>
        </p:spPr>
        <p:txBody>
          <a:bodyPr wrap="none" rtlCol="0">
            <a:spAutoFit/>
          </a:bodyPr>
          <a:lstStyle/>
          <a:p>
            <a:r>
              <a:rPr lang="en-US" dirty="0" smtClean="0"/>
              <a:t>a.</a:t>
            </a:r>
            <a:endParaRPr lang="en-US" dirty="0"/>
          </a:p>
        </p:txBody>
      </p:sp>
      <p:sp>
        <p:nvSpPr>
          <p:cNvPr id="9" name="TextBox 8"/>
          <p:cNvSpPr txBox="1"/>
          <p:nvPr/>
        </p:nvSpPr>
        <p:spPr>
          <a:xfrm>
            <a:off x="5953991" y="1485899"/>
            <a:ext cx="364202" cy="369332"/>
          </a:xfrm>
          <a:prstGeom prst="rect">
            <a:avLst/>
          </a:prstGeom>
          <a:noFill/>
        </p:spPr>
        <p:txBody>
          <a:bodyPr wrap="none" rtlCol="0">
            <a:spAutoFit/>
          </a:bodyPr>
          <a:lstStyle/>
          <a:p>
            <a:r>
              <a:rPr lang="en-US" dirty="0" smtClean="0"/>
              <a:t>b.</a:t>
            </a:r>
            <a:endParaRPr lang="en-US" dirty="0"/>
          </a:p>
        </p:txBody>
      </p:sp>
      <p:cxnSp>
        <p:nvCxnSpPr>
          <p:cNvPr id="12" name="Straight Arrow Connector 11"/>
          <p:cNvCxnSpPr/>
          <p:nvPr/>
        </p:nvCxnSpPr>
        <p:spPr>
          <a:xfrm flipH="1">
            <a:off x="1839191" y="1670565"/>
            <a:ext cx="488373" cy="376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159336" y="1670565"/>
            <a:ext cx="561109" cy="449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4010891" y="3293918"/>
            <a:ext cx="384464" cy="436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9279082" y="2545773"/>
            <a:ext cx="540327" cy="444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2649682" y="3197802"/>
            <a:ext cx="498763" cy="418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7720445" y="2906427"/>
            <a:ext cx="623455" cy="501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682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1598673" y="-108597"/>
            <a:ext cx="7773868" cy="370614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1124" y="3272343"/>
            <a:ext cx="4780876" cy="358565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0090" y="3323106"/>
            <a:ext cx="4645506" cy="3484130"/>
          </a:xfrm>
          <a:prstGeom prst="rect">
            <a:avLst/>
          </a:prstGeom>
        </p:spPr>
      </p:pic>
      <p:pic>
        <p:nvPicPr>
          <p:cNvPr id="5" name="Content Placeholder 4"/>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84186" y="3458188"/>
            <a:ext cx="4465397" cy="3349048"/>
          </a:xfrm>
        </p:spPr>
      </p:pic>
      <p:cxnSp>
        <p:nvCxnSpPr>
          <p:cNvPr id="10" name="Straight Arrow Connector 9"/>
          <p:cNvCxnSpPr/>
          <p:nvPr/>
        </p:nvCxnSpPr>
        <p:spPr>
          <a:xfrm flipH="1">
            <a:off x="2245874" y="3273597"/>
            <a:ext cx="945573" cy="540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81741" y="3271894"/>
            <a:ext cx="619847" cy="594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31518" y="3237311"/>
            <a:ext cx="2001453" cy="576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123218" y="852055"/>
            <a:ext cx="2348346" cy="1815882"/>
          </a:xfrm>
          <a:prstGeom prst="rect">
            <a:avLst/>
          </a:prstGeom>
          <a:noFill/>
        </p:spPr>
        <p:txBody>
          <a:bodyPr wrap="square" rtlCol="0">
            <a:spAutoFit/>
          </a:bodyPr>
          <a:lstStyle/>
          <a:p>
            <a:r>
              <a:rPr lang="en-US" sz="2800" dirty="0" smtClean="0"/>
              <a:t>Saliva A: </a:t>
            </a:r>
            <a:r>
              <a:rPr lang="en-US" sz="2800" dirty="0" err="1" smtClean="0"/>
              <a:t>Autocorrelogram</a:t>
            </a:r>
            <a:r>
              <a:rPr lang="en-US" sz="2800" dirty="0" smtClean="0"/>
              <a:t> for each time region</a:t>
            </a:r>
            <a:endParaRPr lang="en-US" sz="2800" dirty="0"/>
          </a:p>
        </p:txBody>
      </p:sp>
      <p:grpSp>
        <p:nvGrpSpPr>
          <p:cNvPr id="20" name="Group 19"/>
          <p:cNvGrpSpPr/>
          <p:nvPr/>
        </p:nvGrpSpPr>
        <p:grpSpPr>
          <a:xfrm>
            <a:off x="3191447" y="425885"/>
            <a:ext cx="3055603" cy="376066"/>
            <a:chOff x="3191447" y="425885"/>
            <a:chExt cx="3055603" cy="376066"/>
          </a:xfrm>
        </p:grpSpPr>
        <p:sp>
          <p:nvSpPr>
            <p:cNvPr id="17" name="TextBox 16"/>
            <p:cNvSpPr txBox="1"/>
            <p:nvPr/>
          </p:nvSpPr>
          <p:spPr>
            <a:xfrm>
              <a:off x="3191447" y="425885"/>
              <a:ext cx="295274" cy="369332"/>
            </a:xfrm>
            <a:prstGeom prst="rect">
              <a:avLst/>
            </a:prstGeom>
            <a:noFill/>
          </p:spPr>
          <p:txBody>
            <a:bodyPr wrap="none" rtlCol="0">
              <a:spAutoFit/>
            </a:bodyPr>
            <a:lstStyle/>
            <a:p>
              <a:r>
                <a:rPr lang="en-US" dirty="0" smtClean="0"/>
                <a:t>a</a:t>
              </a:r>
              <a:endParaRPr lang="en-US" dirty="0"/>
            </a:p>
          </p:txBody>
        </p:sp>
        <p:sp>
          <p:nvSpPr>
            <p:cNvPr id="18" name="TextBox 17"/>
            <p:cNvSpPr txBox="1"/>
            <p:nvPr/>
          </p:nvSpPr>
          <p:spPr>
            <a:xfrm>
              <a:off x="3975247" y="432619"/>
              <a:ext cx="306494" cy="369332"/>
            </a:xfrm>
            <a:prstGeom prst="rect">
              <a:avLst/>
            </a:prstGeom>
            <a:noFill/>
          </p:spPr>
          <p:txBody>
            <a:bodyPr wrap="none" rtlCol="0">
              <a:spAutoFit/>
            </a:bodyPr>
            <a:lstStyle/>
            <a:p>
              <a:r>
                <a:rPr lang="en-US" dirty="0" smtClean="0"/>
                <a:t>b</a:t>
              </a:r>
              <a:endParaRPr lang="en-US" dirty="0"/>
            </a:p>
          </p:txBody>
        </p:sp>
        <p:sp>
          <p:nvSpPr>
            <p:cNvPr id="19" name="TextBox 18"/>
            <p:cNvSpPr txBox="1"/>
            <p:nvPr/>
          </p:nvSpPr>
          <p:spPr>
            <a:xfrm>
              <a:off x="5964600" y="425885"/>
              <a:ext cx="282450" cy="369332"/>
            </a:xfrm>
            <a:prstGeom prst="rect">
              <a:avLst/>
            </a:prstGeom>
            <a:noFill/>
          </p:spPr>
          <p:txBody>
            <a:bodyPr wrap="none" rtlCol="0">
              <a:spAutoFit/>
            </a:bodyPr>
            <a:lstStyle/>
            <a:p>
              <a:r>
                <a:rPr lang="en-US" dirty="0" smtClean="0"/>
                <a:t>c</a:t>
              </a:r>
              <a:endParaRPr lang="en-US" dirty="0"/>
            </a:p>
          </p:txBody>
        </p:sp>
      </p:grpSp>
      <p:sp>
        <p:nvSpPr>
          <p:cNvPr id="21" name="TextBox 20"/>
          <p:cNvSpPr txBox="1"/>
          <p:nvPr/>
        </p:nvSpPr>
        <p:spPr>
          <a:xfrm>
            <a:off x="6105825" y="4307495"/>
            <a:ext cx="891591" cy="369332"/>
          </a:xfrm>
          <a:prstGeom prst="rect">
            <a:avLst/>
          </a:prstGeom>
          <a:noFill/>
        </p:spPr>
        <p:txBody>
          <a:bodyPr wrap="none" rtlCol="0">
            <a:spAutoFit/>
          </a:bodyPr>
          <a:lstStyle/>
          <a:p>
            <a:r>
              <a:rPr lang="en-US" dirty="0" smtClean="0">
                <a:solidFill>
                  <a:srgbClr val="FF0000"/>
                </a:solidFill>
              </a:rPr>
              <a:t>13 days</a:t>
            </a:r>
            <a:endParaRPr lang="en-US" dirty="0">
              <a:solidFill>
                <a:srgbClr val="FF0000"/>
              </a:solidFill>
            </a:endParaRPr>
          </a:p>
        </p:txBody>
      </p:sp>
      <p:cxnSp>
        <p:nvCxnSpPr>
          <p:cNvPr id="23" name="Straight Arrow Connector 22"/>
          <p:cNvCxnSpPr/>
          <p:nvPr/>
        </p:nvCxnSpPr>
        <p:spPr>
          <a:xfrm>
            <a:off x="6372310" y="4676827"/>
            <a:ext cx="0" cy="3883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635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1852" y="3272343"/>
            <a:ext cx="4780876" cy="3585657"/>
          </a:xfrm>
          <a:prstGeom prst="rect">
            <a:avLst/>
          </a:prstGeom>
        </p:spPr>
      </p:pic>
      <p:pic>
        <p:nvPicPr>
          <p:cNvPr id="4" name="Content Placeholder 7"/>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1598673" y="-162385"/>
            <a:ext cx="7773868" cy="370614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0402" y="3323106"/>
            <a:ext cx="4645506" cy="3484129"/>
          </a:xfrm>
          <a:prstGeom prst="rect">
            <a:avLst/>
          </a:prstGeom>
        </p:spPr>
      </p:pic>
      <p:pic>
        <p:nvPicPr>
          <p:cNvPr id="5" name="Content Placeholder 4"/>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171868" y="3458188"/>
            <a:ext cx="4465397" cy="3349047"/>
          </a:xfrm>
        </p:spPr>
      </p:pic>
      <p:cxnSp>
        <p:nvCxnSpPr>
          <p:cNvPr id="10" name="Straight Arrow Connector 9"/>
          <p:cNvCxnSpPr/>
          <p:nvPr/>
        </p:nvCxnSpPr>
        <p:spPr>
          <a:xfrm flipH="1">
            <a:off x="2245874" y="3273597"/>
            <a:ext cx="945573" cy="540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81741" y="3271894"/>
            <a:ext cx="619847" cy="594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31518" y="3237311"/>
            <a:ext cx="2001453" cy="576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123218" y="852055"/>
            <a:ext cx="2348346" cy="2246769"/>
          </a:xfrm>
          <a:prstGeom prst="rect">
            <a:avLst/>
          </a:prstGeom>
          <a:noFill/>
        </p:spPr>
        <p:txBody>
          <a:bodyPr wrap="square" rtlCol="0">
            <a:spAutoFit/>
          </a:bodyPr>
          <a:lstStyle/>
          <a:p>
            <a:r>
              <a:rPr lang="en-US" sz="2800" dirty="0" smtClean="0"/>
              <a:t>Saliva A: FFT </a:t>
            </a:r>
            <a:r>
              <a:rPr lang="en-US" sz="2800" dirty="0"/>
              <a:t>p</a:t>
            </a:r>
            <a:r>
              <a:rPr lang="en-US" sz="2800" dirty="0" smtClean="0"/>
              <a:t>ower spectral density (PSD) for each time region</a:t>
            </a:r>
            <a:endParaRPr lang="en-US" sz="2800" dirty="0"/>
          </a:p>
        </p:txBody>
      </p:sp>
      <p:grpSp>
        <p:nvGrpSpPr>
          <p:cNvPr id="11" name="Group 10"/>
          <p:cNvGrpSpPr/>
          <p:nvPr/>
        </p:nvGrpSpPr>
        <p:grpSpPr>
          <a:xfrm>
            <a:off x="3191447" y="425885"/>
            <a:ext cx="3055603" cy="376066"/>
            <a:chOff x="3191447" y="425885"/>
            <a:chExt cx="3055603" cy="376066"/>
          </a:xfrm>
        </p:grpSpPr>
        <p:sp>
          <p:nvSpPr>
            <p:cNvPr id="13" name="TextBox 12"/>
            <p:cNvSpPr txBox="1"/>
            <p:nvPr/>
          </p:nvSpPr>
          <p:spPr>
            <a:xfrm>
              <a:off x="3191447" y="425885"/>
              <a:ext cx="295274" cy="369332"/>
            </a:xfrm>
            <a:prstGeom prst="rect">
              <a:avLst/>
            </a:prstGeom>
            <a:noFill/>
          </p:spPr>
          <p:txBody>
            <a:bodyPr wrap="none" rtlCol="0">
              <a:spAutoFit/>
            </a:bodyPr>
            <a:lstStyle/>
            <a:p>
              <a:r>
                <a:rPr lang="en-US" dirty="0" smtClean="0"/>
                <a:t>a</a:t>
              </a:r>
              <a:endParaRPr lang="en-US" dirty="0"/>
            </a:p>
          </p:txBody>
        </p:sp>
        <p:sp>
          <p:nvSpPr>
            <p:cNvPr id="15" name="TextBox 14"/>
            <p:cNvSpPr txBox="1"/>
            <p:nvPr/>
          </p:nvSpPr>
          <p:spPr>
            <a:xfrm>
              <a:off x="3975247" y="432619"/>
              <a:ext cx="306494" cy="369332"/>
            </a:xfrm>
            <a:prstGeom prst="rect">
              <a:avLst/>
            </a:prstGeom>
            <a:noFill/>
          </p:spPr>
          <p:txBody>
            <a:bodyPr wrap="none" rtlCol="0">
              <a:spAutoFit/>
            </a:bodyPr>
            <a:lstStyle/>
            <a:p>
              <a:r>
                <a:rPr lang="en-US" dirty="0" smtClean="0"/>
                <a:t>b</a:t>
              </a:r>
              <a:endParaRPr lang="en-US" dirty="0"/>
            </a:p>
          </p:txBody>
        </p:sp>
        <p:sp>
          <p:nvSpPr>
            <p:cNvPr id="17" name="TextBox 16"/>
            <p:cNvSpPr txBox="1"/>
            <p:nvPr/>
          </p:nvSpPr>
          <p:spPr>
            <a:xfrm>
              <a:off x="5964600" y="425885"/>
              <a:ext cx="282450" cy="369332"/>
            </a:xfrm>
            <a:prstGeom prst="rect">
              <a:avLst/>
            </a:prstGeom>
            <a:noFill/>
          </p:spPr>
          <p:txBody>
            <a:bodyPr wrap="none" rtlCol="0">
              <a:spAutoFit/>
            </a:bodyPr>
            <a:lstStyle/>
            <a:p>
              <a:r>
                <a:rPr lang="en-US" dirty="0" smtClean="0"/>
                <a:t>c</a:t>
              </a:r>
              <a:endParaRPr lang="en-US" dirty="0"/>
            </a:p>
          </p:txBody>
        </p:sp>
      </p:grpSp>
      <p:sp>
        <p:nvSpPr>
          <p:cNvPr id="2" name="Rectangle 1"/>
          <p:cNvSpPr/>
          <p:nvPr/>
        </p:nvSpPr>
        <p:spPr>
          <a:xfrm>
            <a:off x="4647156" y="3632548"/>
            <a:ext cx="413359" cy="2780778"/>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16965" y="3632548"/>
            <a:ext cx="413359" cy="2780778"/>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410933" y="3682248"/>
            <a:ext cx="413359" cy="2780778"/>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310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1852" y="3272343"/>
            <a:ext cx="4780876" cy="3585657"/>
          </a:xfrm>
          <a:prstGeom prst="rect">
            <a:avLst/>
          </a:prstGeom>
        </p:spPr>
      </p:pic>
      <p:pic>
        <p:nvPicPr>
          <p:cNvPr id="4" name="Content Placeholder 7"/>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1598673" y="-162385"/>
            <a:ext cx="7773868" cy="370614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0402" y="3323106"/>
            <a:ext cx="4645505" cy="3484129"/>
          </a:xfrm>
          <a:prstGeom prst="rect">
            <a:avLst/>
          </a:prstGeom>
        </p:spPr>
      </p:pic>
      <p:pic>
        <p:nvPicPr>
          <p:cNvPr id="5" name="Content Placeholder 4"/>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171868" y="3458188"/>
            <a:ext cx="4465396" cy="3349047"/>
          </a:xfrm>
        </p:spPr>
      </p:pic>
      <p:cxnSp>
        <p:nvCxnSpPr>
          <p:cNvPr id="10" name="Straight Arrow Connector 9"/>
          <p:cNvCxnSpPr/>
          <p:nvPr/>
        </p:nvCxnSpPr>
        <p:spPr>
          <a:xfrm flipH="1">
            <a:off x="2245874" y="3273597"/>
            <a:ext cx="945573" cy="540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81741" y="3271894"/>
            <a:ext cx="619847" cy="594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31518" y="3237311"/>
            <a:ext cx="2001453" cy="576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123217" y="852055"/>
            <a:ext cx="2525987" cy="1815882"/>
          </a:xfrm>
          <a:prstGeom prst="rect">
            <a:avLst/>
          </a:prstGeom>
          <a:noFill/>
        </p:spPr>
        <p:txBody>
          <a:bodyPr wrap="square" rtlCol="0">
            <a:spAutoFit/>
          </a:bodyPr>
          <a:lstStyle/>
          <a:p>
            <a:r>
              <a:rPr lang="en-US" sz="2800" dirty="0" smtClean="0"/>
              <a:t>Saliva A: FFT </a:t>
            </a:r>
            <a:r>
              <a:rPr lang="en-US" altLang="zh-CN" sz="2800" dirty="0" smtClean="0"/>
              <a:t>Phase Response </a:t>
            </a:r>
            <a:r>
              <a:rPr lang="en-US" sz="2800" dirty="0" smtClean="0"/>
              <a:t>for </a:t>
            </a:r>
            <a:r>
              <a:rPr lang="en-US" sz="2800" dirty="0" smtClean="0"/>
              <a:t>each time region</a:t>
            </a:r>
            <a:endParaRPr lang="en-US" sz="2800" dirty="0"/>
          </a:p>
        </p:txBody>
      </p:sp>
      <p:grpSp>
        <p:nvGrpSpPr>
          <p:cNvPr id="11" name="Group 10"/>
          <p:cNvGrpSpPr/>
          <p:nvPr/>
        </p:nvGrpSpPr>
        <p:grpSpPr>
          <a:xfrm>
            <a:off x="3191447" y="425885"/>
            <a:ext cx="3055603" cy="376066"/>
            <a:chOff x="3191447" y="425885"/>
            <a:chExt cx="3055603" cy="376066"/>
          </a:xfrm>
        </p:grpSpPr>
        <p:sp>
          <p:nvSpPr>
            <p:cNvPr id="13" name="TextBox 12"/>
            <p:cNvSpPr txBox="1"/>
            <p:nvPr/>
          </p:nvSpPr>
          <p:spPr>
            <a:xfrm>
              <a:off x="3191447" y="425885"/>
              <a:ext cx="295274" cy="369332"/>
            </a:xfrm>
            <a:prstGeom prst="rect">
              <a:avLst/>
            </a:prstGeom>
            <a:noFill/>
          </p:spPr>
          <p:txBody>
            <a:bodyPr wrap="none" rtlCol="0">
              <a:spAutoFit/>
            </a:bodyPr>
            <a:lstStyle/>
            <a:p>
              <a:r>
                <a:rPr lang="en-US" dirty="0" smtClean="0"/>
                <a:t>a</a:t>
              </a:r>
              <a:endParaRPr lang="en-US" dirty="0"/>
            </a:p>
          </p:txBody>
        </p:sp>
        <p:sp>
          <p:nvSpPr>
            <p:cNvPr id="15" name="TextBox 14"/>
            <p:cNvSpPr txBox="1"/>
            <p:nvPr/>
          </p:nvSpPr>
          <p:spPr>
            <a:xfrm>
              <a:off x="3975247" y="432619"/>
              <a:ext cx="306494" cy="369332"/>
            </a:xfrm>
            <a:prstGeom prst="rect">
              <a:avLst/>
            </a:prstGeom>
            <a:noFill/>
          </p:spPr>
          <p:txBody>
            <a:bodyPr wrap="none" rtlCol="0">
              <a:spAutoFit/>
            </a:bodyPr>
            <a:lstStyle/>
            <a:p>
              <a:r>
                <a:rPr lang="en-US" dirty="0" smtClean="0"/>
                <a:t>b</a:t>
              </a:r>
              <a:endParaRPr lang="en-US" dirty="0"/>
            </a:p>
          </p:txBody>
        </p:sp>
        <p:sp>
          <p:nvSpPr>
            <p:cNvPr id="17" name="TextBox 16"/>
            <p:cNvSpPr txBox="1"/>
            <p:nvPr/>
          </p:nvSpPr>
          <p:spPr>
            <a:xfrm>
              <a:off x="5964600" y="425885"/>
              <a:ext cx="28245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3174049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1598673" y="-162385"/>
            <a:ext cx="7773868" cy="3706146"/>
          </a:xfrm>
          <a:prstGeom prst="rect">
            <a:avLst/>
          </a:prstGeom>
        </p:spPr>
      </p:pic>
      <p:sp>
        <p:nvSpPr>
          <p:cNvPr id="16" name="TextBox 15"/>
          <p:cNvSpPr txBox="1"/>
          <p:nvPr/>
        </p:nvSpPr>
        <p:spPr>
          <a:xfrm>
            <a:off x="9123218" y="852055"/>
            <a:ext cx="2348346" cy="1815882"/>
          </a:xfrm>
          <a:prstGeom prst="rect">
            <a:avLst/>
          </a:prstGeom>
          <a:noFill/>
        </p:spPr>
        <p:txBody>
          <a:bodyPr wrap="square" rtlCol="0">
            <a:spAutoFit/>
          </a:bodyPr>
          <a:lstStyle/>
          <a:p>
            <a:r>
              <a:rPr lang="en-US" sz="2800" dirty="0" smtClean="0"/>
              <a:t>Saliva A: Lomb-</a:t>
            </a:r>
            <a:r>
              <a:rPr lang="en-US" sz="2800" dirty="0" err="1" smtClean="0"/>
              <a:t>Scargle</a:t>
            </a:r>
            <a:r>
              <a:rPr lang="en-US" sz="2800" dirty="0" smtClean="0"/>
              <a:t> PSD for each time region</a:t>
            </a:r>
            <a:endParaRPr lang="en-US" sz="28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7008" y="3272343"/>
            <a:ext cx="4780876" cy="358565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610" y="3323106"/>
            <a:ext cx="4645506" cy="3484129"/>
          </a:xfrm>
          <a:prstGeom prst="rect">
            <a:avLst/>
          </a:prstGeom>
        </p:spPr>
      </p:pic>
      <p:pic>
        <p:nvPicPr>
          <p:cNvPr id="5" name="Content Placeholder 4"/>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84186" y="3458188"/>
            <a:ext cx="4465397" cy="3349047"/>
          </a:xfrm>
        </p:spPr>
      </p:pic>
      <p:cxnSp>
        <p:nvCxnSpPr>
          <p:cNvPr id="10" name="Straight Arrow Connector 9"/>
          <p:cNvCxnSpPr/>
          <p:nvPr/>
        </p:nvCxnSpPr>
        <p:spPr>
          <a:xfrm flipH="1">
            <a:off x="2081056" y="3237311"/>
            <a:ext cx="1091705" cy="306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81741" y="3271894"/>
            <a:ext cx="954138" cy="271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231518" y="3237311"/>
            <a:ext cx="2189808" cy="306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3191447" y="425885"/>
            <a:ext cx="3055603" cy="376066"/>
            <a:chOff x="3191447" y="425885"/>
            <a:chExt cx="3055603" cy="376066"/>
          </a:xfrm>
        </p:grpSpPr>
        <p:sp>
          <p:nvSpPr>
            <p:cNvPr id="15" name="TextBox 14"/>
            <p:cNvSpPr txBox="1"/>
            <p:nvPr/>
          </p:nvSpPr>
          <p:spPr>
            <a:xfrm>
              <a:off x="3191447" y="425885"/>
              <a:ext cx="295274" cy="369332"/>
            </a:xfrm>
            <a:prstGeom prst="rect">
              <a:avLst/>
            </a:prstGeom>
            <a:noFill/>
          </p:spPr>
          <p:txBody>
            <a:bodyPr wrap="none" rtlCol="0">
              <a:spAutoFit/>
            </a:bodyPr>
            <a:lstStyle/>
            <a:p>
              <a:r>
                <a:rPr lang="en-US" dirty="0" smtClean="0"/>
                <a:t>a</a:t>
              </a:r>
              <a:endParaRPr lang="en-US" dirty="0"/>
            </a:p>
          </p:txBody>
        </p:sp>
        <p:sp>
          <p:nvSpPr>
            <p:cNvPr id="17" name="TextBox 16"/>
            <p:cNvSpPr txBox="1"/>
            <p:nvPr/>
          </p:nvSpPr>
          <p:spPr>
            <a:xfrm>
              <a:off x="3975247" y="432619"/>
              <a:ext cx="306494" cy="369332"/>
            </a:xfrm>
            <a:prstGeom prst="rect">
              <a:avLst/>
            </a:prstGeom>
            <a:noFill/>
          </p:spPr>
          <p:txBody>
            <a:bodyPr wrap="none" rtlCol="0">
              <a:spAutoFit/>
            </a:bodyPr>
            <a:lstStyle/>
            <a:p>
              <a:r>
                <a:rPr lang="en-US" dirty="0" smtClean="0"/>
                <a:t>b</a:t>
              </a:r>
              <a:endParaRPr lang="en-US" dirty="0"/>
            </a:p>
          </p:txBody>
        </p:sp>
        <p:sp>
          <p:nvSpPr>
            <p:cNvPr id="18" name="TextBox 17"/>
            <p:cNvSpPr txBox="1"/>
            <p:nvPr/>
          </p:nvSpPr>
          <p:spPr>
            <a:xfrm>
              <a:off x="5964600" y="425885"/>
              <a:ext cx="282450" cy="369332"/>
            </a:xfrm>
            <a:prstGeom prst="rect">
              <a:avLst/>
            </a:prstGeom>
            <a:noFill/>
          </p:spPr>
          <p:txBody>
            <a:bodyPr wrap="none" rtlCol="0">
              <a:spAutoFit/>
            </a:bodyPr>
            <a:lstStyle/>
            <a:p>
              <a:r>
                <a:rPr lang="en-US" dirty="0" smtClean="0"/>
                <a:t>c</a:t>
              </a:r>
              <a:endParaRPr lang="en-US" dirty="0"/>
            </a:p>
          </p:txBody>
        </p:sp>
      </p:grpSp>
      <p:sp>
        <p:nvSpPr>
          <p:cNvPr id="19" name="Rectangle 18"/>
          <p:cNvSpPr/>
          <p:nvPr/>
        </p:nvSpPr>
        <p:spPr>
          <a:xfrm>
            <a:off x="4722312" y="3632548"/>
            <a:ext cx="413359" cy="2780778"/>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92121" y="3632548"/>
            <a:ext cx="413359" cy="2780778"/>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486089" y="3682248"/>
            <a:ext cx="413359" cy="2780778"/>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6248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TotalTime>
  <Words>683</Words>
  <Application>Microsoft Office PowerPoint</Application>
  <PresentationFormat>Widescreen</PresentationFormat>
  <Paragraphs>44</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宋体</vt:lpstr>
      <vt:lpstr>Arial</vt:lpstr>
      <vt:lpstr>Calibri</vt:lpstr>
      <vt:lpstr>Calibri Light</vt:lpstr>
      <vt:lpstr>Office Theme</vt:lpstr>
      <vt:lpstr>Comparison of Interpolation Methods: Saliva Subject A</vt:lpstr>
      <vt:lpstr>Comparison of Interpolation Methods: Stool Subject A</vt:lpstr>
      <vt:lpstr>Comparison of Interpolation Methods: Stool Subject B</vt:lpstr>
      <vt:lpstr>Method---Autocorrelogram Saliva A: top 5 abundant phylums and autocorrelogram</vt:lpstr>
      <vt:lpstr>Method---Power Spectral Density(PSD) Comparing FFT and Lomb-Scargle Periodograms</vt:lpstr>
      <vt:lpstr>PowerPoint Presentation</vt:lpstr>
      <vt:lpstr>PowerPoint Presentation</vt:lpstr>
      <vt:lpstr>PowerPoint Presentation</vt:lpstr>
      <vt:lpstr>PowerPoint Presentation</vt:lpstr>
    </vt:vector>
  </TitlesOfParts>
  <Company>Drexel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Interpolation Methods: Saliva Subject A</dc:title>
  <dc:creator>Xianda Long</dc:creator>
  <cp:lastModifiedBy>Xianda Long</cp:lastModifiedBy>
  <cp:revision>15</cp:revision>
  <dcterms:created xsi:type="dcterms:W3CDTF">2015-08-13T14:42:44Z</dcterms:created>
  <dcterms:modified xsi:type="dcterms:W3CDTF">2015-08-19T20:02:45Z</dcterms:modified>
</cp:coreProperties>
</file>